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291" r:id="rId12"/>
    <p:sldId id="268" r:id="rId13"/>
    <p:sldId id="290" r:id="rId14"/>
    <p:sldId id="294" r:id="rId15"/>
    <p:sldId id="302" r:id="rId16"/>
    <p:sldId id="271" r:id="rId17"/>
    <p:sldId id="272" r:id="rId18"/>
    <p:sldId id="273" r:id="rId19"/>
    <p:sldId id="274" r:id="rId20"/>
    <p:sldId id="275" r:id="rId21"/>
    <p:sldId id="296" r:id="rId22"/>
    <p:sldId id="304" r:id="rId23"/>
    <p:sldId id="276" r:id="rId24"/>
    <p:sldId id="277" r:id="rId25"/>
    <p:sldId id="278" r:id="rId26"/>
    <p:sldId id="282" r:id="rId27"/>
    <p:sldId id="297" r:id="rId28"/>
    <p:sldId id="303" r:id="rId29"/>
    <p:sldId id="295" r:id="rId30"/>
    <p:sldId id="298" r:id="rId31"/>
    <p:sldId id="279" r:id="rId32"/>
    <p:sldId id="280" r:id="rId33"/>
    <p:sldId id="285" r:id="rId34"/>
    <p:sldId id="305" r:id="rId35"/>
    <p:sldId id="306" r:id="rId36"/>
    <p:sldId id="300" r:id="rId37"/>
    <p:sldId id="287" r:id="rId38"/>
    <p:sldId id="293" r:id="rId39"/>
  </p:sldIdLst>
  <p:sldSz cx="18288000" cy="10287000"/>
  <p:notesSz cx="6858000" cy="9144000"/>
  <p:embeddedFontLst>
    <p:embeddedFont>
      <p:font typeface="나눔스퀘어_ac ExtraBold" panose="020B0600000101010101" pitchFamily="50" charset="-127"/>
      <p:bold r:id="rId41"/>
    </p:embeddedFont>
    <p:embeddedFont>
      <p:font typeface="NanumSquareOTF Bold" panose="020B0600000101010101" pitchFamily="34" charset="-127"/>
      <p:bold r:id="rId42"/>
    </p:embeddedFont>
    <p:embeddedFont>
      <p:font typeface="나눔스퀘어_ac Light" panose="020B0600000101010101" pitchFamily="50" charset="-127"/>
      <p:regular r:id="rId43"/>
    </p:embeddedFont>
    <p:embeddedFont>
      <p:font typeface="NanumSquareOTF ExtraBold" panose="020B0600000101010101" pitchFamily="34" charset="-127"/>
      <p:bold r:id="rId44"/>
    </p:embeddedFont>
    <p:embeddedFont>
      <p:font typeface="NanumSquareOTF Light" panose="020B0600000101010101" pitchFamily="34" charset="-127"/>
      <p:regular r:id="rId45"/>
    </p:embeddedFont>
    <p:embeddedFont>
      <p:font typeface="NanumSquareOTF" panose="020B0600000101010101" pitchFamily="34" charset="-127"/>
      <p:regular r:id="rId46"/>
    </p:embeddedFont>
    <p:embeddedFont>
      <p:font typeface="나눔스퀘어_ac" panose="020B0600000101010101" pitchFamily="50" charset="-127"/>
      <p:regular r:id="rId47"/>
    </p:embeddedFont>
    <p:embeddedFont>
      <p:font typeface="나눔스퀘어_ac Bold" panose="020B0600000101010101" pitchFamily="50" charset="-127"/>
      <p:bold r:id="rId48"/>
    </p:embeddedFont>
    <p:embeddedFont>
      <p:font typeface="Britannic Bold" panose="020B0903060703020204" pitchFamily="3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21"/>
    <a:srgbClr val="FF3A21"/>
    <a:srgbClr val="FF8B7C"/>
    <a:srgbClr val="6671FA"/>
    <a:srgbClr val="FFDD2D"/>
    <a:srgbClr val="FFD400"/>
    <a:srgbClr val="FF7D41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47" autoAdjust="0"/>
    <p:restoredTop sz="87778" autoAdjust="0"/>
  </p:normalViewPr>
  <p:slideViewPr>
    <p:cSldViewPr>
      <p:cViewPr varScale="1">
        <p:scale>
          <a:sx n="33" d="100"/>
          <a:sy n="33" d="100"/>
        </p:scale>
        <p:origin x="19" y="6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08/18/2021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SquareOTF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SquareOTF" panose="020B0600000101010101" pitchFamily="34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SquareOTF" panose="020B0600000101010101" pitchFamily="34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선행연구 업데이트하기</a:t>
            </a:r>
            <a:r>
              <a:rPr lang="en-US" altLang="ko-KR" dirty="0"/>
              <a:t>(</a:t>
            </a:r>
            <a:r>
              <a:rPr lang="ko-KR" altLang="en-US" dirty="0"/>
              <a:t>주석처리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" panose="020B0600000101010101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SquareOTF" panose="020B0600000101010101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anumSquareOTF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svg"/><Relationship Id="rId4" Type="http://schemas.openxmlformats.org/officeDocument/2006/relationships/image" Target="../media/image54.png"/><Relationship Id="rId9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7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7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97.svg"/><Relationship Id="rId42" Type="http://schemas.openxmlformats.org/officeDocument/2006/relationships/image" Target="../media/image82.png"/><Relationship Id="rId47" Type="http://schemas.openxmlformats.org/officeDocument/2006/relationships/image" Target="../media/image121.svg"/><Relationship Id="rId63" Type="http://schemas.openxmlformats.org/officeDocument/2006/relationships/image" Target="../media/image137.svg"/><Relationship Id="rId68" Type="http://schemas.openxmlformats.org/officeDocument/2006/relationships/image" Target="../media/image95.png"/><Relationship Id="rId7" Type="http://schemas.openxmlformats.org/officeDocument/2006/relationships/image" Target="../media/image83.svg"/><Relationship Id="rId2" Type="http://schemas.openxmlformats.org/officeDocument/2006/relationships/image" Target="../media/image63.png"/><Relationship Id="rId16" Type="http://schemas.openxmlformats.org/officeDocument/2006/relationships/image" Target="../media/image70.png"/><Relationship Id="rId29" Type="http://schemas.openxmlformats.org/officeDocument/2006/relationships/image" Target="../media/image105.svg"/><Relationship Id="rId11" Type="http://schemas.openxmlformats.org/officeDocument/2006/relationships/image" Target="../media/image87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13.svg"/><Relationship Id="rId40" Type="http://schemas.openxmlformats.org/officeDocument/2006/relationships/image" Target="../media/image81.png"/><Relationship Id="rId45" Type="http://schemas.openxmlformats.org/officeDocument/2006/relationships/image" Target="../media/image119.svg"/><Relationship Id="rId53" Type="http://schemas.openxmlformats.org/officeDocument/2006/relationships/image" Target="../media/image127.svg"/><Relationship Id="rId58" Type="http://schemas.openxmlformats.org/officeDocument/2006/relationships/image" Target="../media/image90.png"/><Relationship Id="rId66" Type="http://schemas.openxmlformats.org/officeDocument/2006/relationships/image" Target="../media/image94.png"/><Relationship Id="rId5" Type="http://schemas.openxmlformats.org/officeDocument/2006/relationships/image" Target="../media/image81.svg"/><Relationship Id="rId61" Type="http://schemas.openxmlformats.org/officeDocument/2006/relationships/image" Target="../media/image135.svg"/><Relationship Id="rId19" Type="http://schemas.openxmlformats.org/officeDocument/2006/relationships/image" Target="../media/image95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03.svg"/><Relationship Id="rId30" Type="http://schemas.openxmlformats.org/officeDocument/2006/relationships/image" Target="../media/image77.png"/><Relationship Id="rId35" Type="http://schemas.openxmlformats.org/officeDocument/2006/relationships/image" Target="../media/image111.svg"/><Relationship Id="rId43" Type="http://schemas.openxmlformats.org/officeDocument/2006/relationships/image" Target="../media/image117.svg"/><Relationship Id="rId48" Type="http://schemas.openxmlformats.org/officeDocument/2006/relationships/image" Target="../media/image85.png"/><Relationship Id="rId56" Type="http://schemas.openxmlformats.org/officeDocument/2006/relationships/image" Target="../media/image89.png"/><Relationship Id="rId64" Type="http://schemas.openxmlformats.org/officeDocument/2006/relationships/image" Target="../media/image93.png"/><Relationship Id="rId69" Type="http://schemas.openxmlformats.org/officeDocument/2006/relationships/image" Target="../media/image143.svg"/><Relationship Id="rId8" Type="http://schemas.openxmlformats.org/officeDocument/2006/relationships/image" Target="../media/image66.png"/><Relationship Id="rId51" Type="http://schemas.openxmlformats.org/officeDocument/2006/relationships/image" Target="../media/image125.svg"/><Relationship Id="rId3" Type="http://schemas.openxmlformats.org/officeDocument/2006/relationships/image" Target="../media/image79.svg"/><Relationship Id="rId12" Type="http://schemas.openxmlformats.org/officeDocument/2006/relationships/image" Target="../media/image68.png"/><Relationship Id="rId17" Type="http://schemas.openxmlformats.org/officeDocument/2006/relationships/image" Target="../media/image93.svg"/><Relationship Id="rId25" Type="http://schemas.openxmlformats.org/officeDocument/2006/relationships/image" Target="../media/image101.svg"/><Relationship Id="rId33" Type="http://schemas.openxmlformats.org/officeDocument/2006/relationships/image" Target="../media/image109.svg"/><Relationship Id="rId38" Type="http://schemas.openxmlformats.org/officeDocument/2006/relationships/image" Target="../media/image2.png"/><Relationship Id="rId46" Type="http://schemas.openxmlformats.org/officeDocument/2006/relationships/image" Target="../media/image84.png"/><Relationship Id="rId59" Type="http://schemas.openxmlformats.org/officeDocument/2006/relationships/image" Target="../media/image133.svg"/><Relationship Id="rId67" Type="http://schemas.openxmlformats.org/officeDocument/2006/relationships/image" Target="../media/image141.svg"/><Relationship Id="rId20" Type="http://schemas.openxmlformats.org/officeDocument/2006/relationships/image" Target="../media/image72.png"/><Relationship Id="rId41" Type="http://schemas.openxmlformats.org/officeDocument/2006/relationships/image" Target="../media/image115.svg"/><Relationship Id="rId54" Type="http://schemas.openxmlformats.org/officeDocument/2006/relationships/image" Target="../media/image88.png"/><Relationship Id="rId6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5" Type="http://schemas.openxmlformats.org/officeDocument/2006/relationships/image" Target="../media/image91.svg"/><Relationship Id="rId23" Type="http://schemas.openxmlformats.org/officeDocument/2006/relationships/image" Target="../media/image99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49" Type="http://schemas.openxmlformats.org/officeDocument/2006/relationships/image" Target="../media/image123.svg"/><Relationship Id="rId57" Type="http://schemas.openxmlformats.org/officeDocument/2006/relationships/image" Target="../media/image131.svg"/><Relationship Id="rId10" Type="http://schemas.openxmlformats.org/officeDocument/2006/relationships/image" Target="../media/image67.png"/><Relationship Id="rId31" Type="http://schemas.openxmlformats.org/officeDocument/2006/relationships/image" Target="../media/image107.svg"/><Relationship Id="rId44" Type="http://schemas.openxmlformats.org/officeDocument/2006/relationships/image" Target="../media/image83.png"/><Relationship Id="rId52" Type="http://schemas.openxmlformats.org/officeDocument/2006/relationships/image" Target="../media/image87.png"/><Relationship Id="rId60" Type="http://schemas.openxmlformats.org/officeDocument/2006/relationships/image" Target="../media/image91.png"/><Relationship Id="rId65" Type="http://schemas.openxmlformats.org/officeDocument/2006/relationships/image" Target="../media/image139.svg"/><Relationship Id="rId4" Type="http://schemas.openxmlformats.org/officeDocument/2006/relationships/image" Target="../media/image64.png"/><Relationship Id="rId9" Type="http://schemas.openxmlformats.org/officeDocument/2006/relationships/image" Target="../media/image85.svg"/><Relationship Id="rId13" Type="http://schemas.openxmlformats.org/officeDocument/2006/relationships/image" Target="../media/image89.svg"/><Relationship Id="rId18" Type="http://schemas.openxmlformats.org/officeDocument/2006/relationships/image" Target="../media/image71.png"/><Relationship Id="rId39" Type="http://schemas.openxmlformats.org/officeDocument/2006/relationships/image" Target="../media/image3.svg"/><Relationship Id="rId34" Type="http://schemas.openxmlformats.org/officeDocument/2006/relationships/image" Target="../media/image79.png"/><Relationship Id="rId50" Type="http://schemas.openxmlformats.org/officeDocument/2006/relationships/image" Target="../media/image86.png"/><Relationship Id="rId55" Type="http://schemas.openxmlformats.org/officeDocument/2006/relationships/image" Target="../media/image12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9608733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560112"/>
            <a:ext cx="495300" cy="4953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14400" y="94869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96195" y="7846412"/>
            <a:ext cx="572285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00"/>
              </a:lnSpc>
              <a:spcBef>
                <a:spcPct val="0"/>
              </a:spcBef>
            </a:pP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차왕철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2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2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71843"/>
              </p:ext>
            </p:extLst>
          </p:nvPr>
        </p:nvGraphicFramePr>
        <p:xfrm>
          <a:off x="5105400" y="212196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영향을 미치는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미치는 요서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설치 각도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33832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생산량 및 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고도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2" descr="KASI 한국천문연구원">
            <a:extLst>
              <a:ext uri="{FF2B5EF4-FFF2-40B4-BE49-F238E27FC236}">
                <a16:creationId xmlns:a16="http://schemas.microsoft.com/office/drawing/2014/main" id="{6C1FE7E9-AD6D-6745-8A9C-CBFD522E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1294607" y="6226378"/>
            <a:ext cx="969060" cy="8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기상청 - YouTube">
            <a:extLst>
              <a:ext uri="{FF2B5EF4-FFF2-40B4-BE49-F238E27FC236}">
                <a16:creationId xmlns:a16="http://schemas.microsoft.com/office/drawing/2014/main" id="{E4A56AFD-50C5-5D40-9DBB-2F861B1E9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 b="34929"/>
          <a:stretch/>
        </p:blipFill>
        <p:spPr bwMode="auto">
          <a:xfrm>
            <a:off x="1363661" y="2986987"/>
            <a:ext cx="969060" cy="11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B6502-4B7B-564C-B936-AF24BFD0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99" y="2171708"/>
            <a:ext cx="7188663" cy="6458905"/>
          </a:xfrm>
          <a:prstGeom prst="rect">
            <a:avLst/>
          </a:prstGeom>
        </p:spPr>
      </p:pic>
      <p:sp>
        <p:nvSpPr>
          <p:cNvPr id="17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17419-A388-804A-941D-9DB39495867E}"/>
              </a:ext>
            </a:extLst>
          </p:cNvPr>
          <p:cNvSpPr/>
          <p:nvPr/>
        </p:nvSpPr>
        <p:spPr>
          <a:xfrm>
            <a:off x="2495890" y="2798095"/>
            <a:ext cx="5638800" cy="15126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간격의 예보 데이터 전처리 진행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예보별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C586C7-56C8-8044-8795-03637DFB0C67}"/>
              </a:ext>
            </a:extLst>
          </p:cNvPr>
          <p:cNvSpPr/>
          <p:nvPr/>
        </p:nvSpPr>
        <p:spPr>
          <a:xfrm>
            <a:off x="2482702" y="5992380"/>
            <a:ext cx="5638795" cy="14492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태양의 위치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추정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수리적 계산 방법으로 태양의 위치 계산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55EDD1FE-425C-478A-8601-41361BCD321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826E463-2C3A-458E-948B-16EF02804DB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D65BEE7A-0D32-41BC-A188-E51AE0443589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4" name="AutoShape 8">
            <a:extLst>
              <a:ext uri="{FF2B5EF4-FFF2-40B4-BE49-F238E27FC236}">
                <a16:creationId xmlns:a16="http://schemas.microsoft.com/office/drawing/2014/main" id="{BE29F3CA-34A8-412F-A26F-E33F341BF7B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83B40D-77C6-344C-831A-756E1D546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1" b="7307"/>
          <a:stretch/>
        </p:blipFill>
        <p:spPr>
          <a:xfrm>
            <a:off x="4120741" y="1762624"/>
            <a:ext cx="13515340" cy="35451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CB8783-AD12-0641-B825-EC52769FC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8384"/>
          <a:stretch/>
        </p:blipFill>
        <p:spPr>
          <a:xfrm>
            <a:off x="4120741" y="5478639"/>
            <a:ext cx="13630837" cy="3440913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9600" y="3005981"/>
            <a:ext cx="375778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b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태양고도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633984" y="6484800"/>
            <a:ext cx="3486757" cy="1058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</a:p>
          <a:p>
            <a:pPr>
              <a:lnSpc>
                <a:spcPts val="2799"/>
              </a:lnSpc>
            </a:pP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방위각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수리적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9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</a:t>
            </a:r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F5F896-7656-5746-8194-003082081C29}"/>
              </a:ext>
            </a:extLst>
          </p:cNvPr>
          <p:cNvSpPr txBox="1"/>
          <p:nvPr/>
        </p:nvSpPr>
        <p:spPr>
          <a:xfrm>
            <a:off x="4724400" y="1678834"/>
            <a:ext cx="8931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 고도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A733E-2EEF-1843-9395-AB7DC624BC66}"/>
              </a:ext>
            </a:extLst>
          </p:cNvPr>
          <p:cNvSpPr txBox="1"/>
          <p:nvPr/>
        </p:nvSpPr>
        <p:spPr>
          <a:xfrm>
            <a:off x="4806541" y="5340139"/>
            <a:ext cx="10583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 방위각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8830553" y="293370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8829170" y="4642280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8829170" y="6557156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198501" cy="89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average(MA)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712055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반영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656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기준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Wingdings" pitchFamily="2" charset="2"/>
                <a:buChar char="§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897600" y="3464910"/>
            <a:ext cx="4083301" cy="3304788"/>
            <a:chOff x="0" y="-422435"/>
            <a:chExt cx="5444402" cy="440638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444402" cy="3983951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81936" y="-422435"/>
              <a:ext cx="5362466" cy="3077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19"/>
                </a:lnSpc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Fig.  SARIMAX(2,1,2)(1,0,0)24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예측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결과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7ACB68D-CBD8-4F06-BBE7-54AB54E001D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76EE0752-230A-4366-85A1-515C98903DA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5FB97D2-40A4-46CE-863D-61BE82A3260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LSTM</a:t>
              </a:r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2F5F-9F5D-4F49-873C-0028BA1D3E00}"/>
              </a:ext>
            </a:extLst>
          </p:cNvPr>
          <p:cNvSpPr txBox="1"/>
          <p:nvPr/>
        </p:nvSpPr>
        <p:spPr>
          <a:xfrm>
            <a:off x="1981200" y="4381500"/>
            <a:ext cx="3881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LSTM </a:t>
            </a:r>
            <a:r>
              <a:rPr lang="ko-KR" altLang="en-US"/>
              <a:t>기본 설명</a:t>
            </a:r>
            <a:endParaRPr lang="en-US" altLang="ko-KR"/>
          </a:p>
          <a:p>
            <a:r>
              <a:rPr lang="en-US" altLang="ko-KR"/>
              <a:t>ARIMA</a:t>
            </a:r>
            <a:r>
              <a:rPr lang="ko-KR" altLang="en-US"/>
              <a:t>나 </a:t>
            </a:r>
            <a:r>
              <a:rPr lang="en-US" altLang="ko-KR"/>
              <a:t>Prophet</a:t>
            </a:r>
            <a:r>
              <a:rPr lang="ko-KR" altLang="en-US"/>
              <a:t>이랑 비슷하게 넣어줘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7ACB68D-CBD8-4F06-BBE7-54AB54E001D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76EE0752-230A-4366-85A1-515C98903DA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5FB97D2-40A4-46CE-863D-61BE82A3260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LSTM</a:t>
              </a:r>
            </a:p>
          </p:txBody>
        </p:sp>
      </p:grp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C59E09D2-C613-449F-9ACB-DC6B6BAD18BB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C6B6238F-195E-4D78-A4A5-4FC0B0903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17268"/>
              </p:ext>
            </p:extLst>
          </p:nvPr>
        </p:nvGraphicFramePr>
        <p:xfrm>
          <a:off x="13228320" y="2197942"/>
          <a:ext cx="4680000" cy="651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Hidden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Hidden 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385924" y="2409381"/>
            <a:ext cx="119781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357013" y="5318769"/>
            <a:ext cx="1681583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833136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8088" y="1926439"/>
            <a:ext cx="5022165" cy="33241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83987" y="1926439"/>
            <a:ext cx="5010182" cy="331839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56693" y="1932214"/>
            <a:ext cx="5001463" cy="331261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33322" y="1551321"/>
            <a:ext cx="3330359" cy="38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7days = 0.853, 4분 6초 </a:t>
            </a:r>
            <a:r>
              <a:rPr lang="en-US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</a:t>
            </a:r>
            <a:endParaRPr lang="en-US" sz="2133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31897" y="1551320"/>
            <a:ext cx="3838366" cy="38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133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14days = 0.83, 13분 17초 </a:t>
            </a:r>
            <a:r>
              <a:rPr lang="en-US" sz="2133" u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</a:t>
            </a:r>
            <a:endParaRPr lang="en-US" sz="2133" u="none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11200" y="1551320"/>
            <a:ext cx="3838366" cy="38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1month</a:t>
            </a:r>
            <a:r>
              <a:rPr lang="en-US" sz="2133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= 0.86,  24분 7초 </a:t>
            </a:r>
            <a:r>
              <a:rPr lang="en-US" sz="2133" u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</a:t>
            </a:r>
            <a:endParaRPr lang="en-US" sz="2133" u="none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43577" y="6173884"/>
            <a:ext cx="4925048" cy="326200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50624" y="6193222"/>
            <a:ext cx="4972871" cy="329367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623132" y="6193222"/>
            <a:ext cx="5020514" cy="324913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15377" y="5818231"/>
            <a:ext cx="2966247" cy="37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8"/>
              </a:lnSpc>
              <a:spcBef>
                <a:spcPct val="0"/>
              </a:spcBef>
            </a:pPr>
            <a:r>
              <a:rPr lang="en-US" sz="208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7days = 0.838, 4분 </a:t>
            </a:r>
            <a:r>
              <a:rPr lang="en-US" sz="208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</a:t>
            </a:r>
            <a:endParaRPr lang="en-US" sz="2085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568473" y="5818231"/>
            <a:ext cx="3752525" cy="37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8"/>
              </a:lnSpc>
              <a:spcBef>
                <a:spcPct val="0"/>
              </a:spcBef>
            </a:pPr>
            <a:r>
              <a:rPr lang="en-US" sz="2085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14days = 0.851, 11분 57초 </a:t>
            </a:r>
            <a:r>
              <a:rPr lang="en-US" sz="2085" u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</a:t>
            </a:r>
            <a:endParaRPr lang="en-US" sz="2085" u="none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79512" y="5818231"/>
            <a:ext cx="3955824" cy="37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8"/>
              </a:lnSpc>
              <a:spcBef>
                <a:spcPct val="0"/>
              </a:spcBef>
            </a:pPr>
            <a:r>
              <a:rPr lang="en-US" sz="2085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1month</a:t>
            </a:r>
            <a:r>
              <a:rPr lang="en-US" sz="2085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= 0.812,  33분 26초 </a:t>
            </a:r>
            <a:r>
              <a:rPr lang="en-US" sz="2085" u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</a:t>
            </a:r>
            <a:endParaRPr lang="en-US" sz="2085" u="none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083064"/>
            <a:ext cx="119781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ADAM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2950" y="7338241"/>
            <a:ext cx="1681583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RMSprop</a:t>
            </a: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AF34BD69-EE86-EF4C-A134-8AFF888F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63700" y="9578975"/>
            <a:ext cx="2895600" cy="365125"/>
          </a:xfrm>
        </p:spPr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6932D820-8092-A542-BF21-CA269E34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47" y="95789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6039CC85-6F37-2140-B84D-1E0072CC6206}"/>
              </a:ext>
            </a:extLst>
          </p:cNvPr>
          <p:cNvSpPr/>
          <p:nvPr/>
        </p:nvSpPr>
        <p:spPr>
          <a:xfrm>
            <a:off x="410252" y="5498938"/>
            <a:ext cx="1734434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5">
            <a:extLst>
              <a:ext uri="{FF2B5EF4-FFF2-40B4-BE49-F238E27FC236}">
                <a16:creationId xmlns:a16="http://schemas.microsoft.com/office/drawing/2014/main" id="{321780D3-B8F2-46A8-93BF-E4233454AF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1258E404-8B80-4EEB-B77F-8519898AF1E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18E9DC34-4B78-4BB3-82A4-D9F25035BDB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LSTM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4316921"/>
            <a:ext cx="8115300" cy="41793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88384" y="4316921"/>
            <a:ext cx="8032816" cy="416032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LSTM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6540" y="3914965"/>
            <a:ext cx="5354176" cy="39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3month = 0.8553, LSTM layer(32,16)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5788" y="3914965"/>
            <a:ext cx="4898007" cy="39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3month = 0.8378, LSTM layer(16,8)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5848" y="2492592"/>
            <a:ext cx="14419552" cy="817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레이어가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번에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하나의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시퀀스만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받더라도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시퀀스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전체에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대한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정보를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유지하는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크로스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배치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상태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저장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패턴을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</a:t>
            </a:r>
            <a:endParaRPr lang="en-US" sz="2199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layer에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변화를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주어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실행을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해보았는데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(32, 16) internal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units을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추가했을때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정확도가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더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sz="219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높게</a:t>
            </a:r>
            <a:r>
              <a:rPr 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21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나옴</a:t>
            </a:r>
            <a:endParaRPr lang="en-US" sz="2199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1C57B573-58B0-7B49-97CC-137A50CD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9176B71-59FA-E24F-9B68-7BF39E65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" y="3369470"/>
            <a:ext cx="10780890" cy="3048000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7724A2D4-F844-094C-9D28-B841E18A748D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5FAD939-EED9-0F4F-8B64-ED46092739D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C8F5973-246C-174D-8F11-B94CD57E546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LSTM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DD6D14-D1E9-2548-99DF-8AA162643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23001"/>
              </p:ext>
            </p:extLst>
          </p:nvPr>
        </p:nvGraphicFramePr>
        <p:xfrm>
          <a:off x="1447800" y="2476500"/>
          <a:ext cx="15392400" cy="57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480">
                  <a:extLst>
                    <a:ext uri="{9D8B030D-6E8A-4147-A177-3AD203B41FA5}">
                      <a16:colId xmlns:a16="http://schemas.microsoft.com/office/drawing/2014/main" val="2720517660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143067119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2995710168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Model 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SVR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GBR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LSTM (7days)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Epsilon = 0.1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n-estimator = 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Layer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=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87%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LSTM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32</a:t>
                      </a:r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,16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300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64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Adam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pSp>
        <p:nvGrpSpPr>
          <p:cNvPr id="14" name="Group 6">
            <a:extLst>
              <a:ext uri="{FF2B5EF4-FFF2-40B4-BE49-F238E27FC236}">
                <a16:creationId xmlns:a16="http://schemas.microsoft.com/office/drawing/2014/main" id="{18147C40-C93D-1244-A322-9247431A8FFE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2897B5D8-1CE5-8B4E-9D8E-31DD13A7C7C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B4FF145-AB6E-D84A-BC69-A964A5C68DA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SVR / GBR / LSTM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1505A-BBA2-9643-9F09-ACA8E83AD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80"/>
          <a:stretch/>
        </p:blipFill>
        <p:spPr>
          <a:xfrm>
            <a:off x="1058008" y="5448300"/>
            <a:ext cx="10143392" cy="3204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E0A00F-BB06-D240-863E-73EC2F2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91987"/>
            <a:ext cx="4967050" cy="3849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5A95-70D4-3940-9849-7588C420F350}"/>
              </a:ext>
            </a:extLst>
          </p:cNvPr>
          <p:cNvSpPr txBox="1"/>
          <p:nvPr/>
        </p:nvSpPr>
        <p:spPr>
          <a:xfrm>
            <a:off x="11811000" y="5052307"/>
            <a:ext cx="39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이거</a:t>
            </a:r>
            <a:r>
              <a:rPr kumimoji="1"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그리드 색상 화이트로 </a:t>
            </a:r>
            <a:r>
              <a:rPr kumimoji="1"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바까주세용</a:t>
            </a:r>
            <a:r>
              <a:rPr kumimoji="1"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~</a:t>
            </a:r>
            <a:endParaRPr kumimoji="1" lang="ko-Kore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2ECDE24-CD9C-9B4E-958E-1E2FBA099D3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11C99792-D52D-F64F-8594-680B6C1D16C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02.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프로세싱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FDED50F-C9FB-D349-BA78-CA068BE9F81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데이터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- SVR / GBR / LSTM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5D1DD-00F2-4ED0-BE41-D6EA4FB7C8E0}"/>
              </a:ext>
            </a:extLst>
          </p:cNvPr>
          <p:cNvSpPr txBox="1"/>
          <p:nvPr/>
        </p:nvSpPr>
        <p:spPr>
          <a:xfrm>
            <a:off x="6705600" y="461010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비교 그래프 넣기</a:t>
            </a:r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40605"/>
              </p:ext>
            </p:extLst>
          </p:nvPr>
        </p:nvGraphicFramePr>
        <p:xfrm>
          <a:off x="604179" y="1633587"/>
          <a:ext cx="17064000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태양광 발전량의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않아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예측성이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떨어짐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자체로는 시간과 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따른 발전량 예측 정확도가 떨어짐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6017225" y="50941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181342" y="50941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871456" y="50941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676919" y="50941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181984" y="5509436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81614" y="52486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6017596" y="5509436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17225" y="52486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871826" y="5509436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71456" y="52486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677289" y="5509436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76919" y="52486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81614" y="3122276"/>
            <a:ext cx="1800918" cy="180091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26934"/>
          <a:stretch>
            <a:fillRect/>
          </a:stretch>
        </p:blipFill>
        <p:spPr>
          <a:xfrm>
            <a:off x="6290038" y="3004733"/>
            <a:ext cx="1365342" cy="191846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28311"/>
          <a:stretch>
            <a:fillRect/>
          </a:stretch>
        </p:blipFill>
        <p:spPr>
          <a:xfrm>
            <a:off x="10136096" y="3122276"/>
            <a:ext cx="1381686" cy="180091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81243" y="5992217"/>
            <a:ext cx="1595199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989847" y="59910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68946" y="59910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676548" y="59910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65847980-0110-CA4A-B651-C6CCA9D1F9B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" r="-6437" b="29186"/>
          <a:stretch/>
        </p:blipFill>
        <p:spPr>
          <a:xfrm>
            <a:off x="14020800" y="3267085"/>
            <a:ext cx="1853912" cy="1672465"/>
          </a:xfrm>
          <a:prstGeom prst="rect">
            <a:avLst/>
          </a:prstGeom>
        </p:spPr>
      </p:pic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분석을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통한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인사이트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도출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31B082C-807F-8C4D-9DD5-A939A4B04C10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2124808" y="1833136"/>
            <a:ext cx="12124592" cy="339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01</a:t>
            </a: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Prophet, ARIMA</a:t>
            </a:r>
            <a:r>
              <a:rPr lang="ko-KR" altLang="en-US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와 같은 </a:t>
            </a:r>
            <a:r>
              <a:rPr lang="ko-KR" altLang="en-US" sz="20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단변량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lang="en-US" sz="3000" b="1" spc="-234" dirty="0">
              <a:solidFill>
                <a:srgbClr val="FF3A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02.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발전량이 낮은 날에는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의 예측력이 높았다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03.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발전량이 높은 날에는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SVR, GBR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의 예측력이 높았다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04.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종합적으로 예측 정확도는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 = 87%,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SVR = 79%, GBR = 79%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LSTM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 가장 높은 정확도를 보였다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05.</a:t>
            </a:r>
            <a:r>
              <a:rPr lang="ko-KR" altLang="en-US" sz="3000" b="1" spc="-234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발전량 예측 제도 기준 평균 한달 오차율은 약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12%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시험 통과 기준인 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10%</a:t>
            </a:r>
            <a:r>
              <a:rPr lang="ko-KR" altLang="en-US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내에 들지 못했다</a:t>
            </a:r>
            <a:r>
              <a:rPr lang="en-US" altLang="ko-KR" sz="2000" spc="-234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1752600" y="6057900"/>
            <a:ext cx="15278100" cy="149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 중개 사업자에게 발전량 예측 제도 기준을 충족하기 위한 예측 방법으로 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LSTM 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분석을 제안 가능</a:t>
            </a:r>
            <a:endParaRPr lang="en-US" altLang="ko-KR" sz="2098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56946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추후 태양광 발전시스템의 속성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각도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용량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 계수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NOCT,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시스템 효율 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해당 지역 기후 속성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가시거리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산란 상수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 </a:t>
            </a:r>
            <a:r>
              <a:rPr lang="ko-KR" altLang="en-US" sz="209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지표반사도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), </a:t>
            </a:r>
            <a:b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인버터 효율 등의 추가적인 변수를 적용한다면 한달 오차율을 </a:t>
            </a:r>
            <a:r>
              <a:rPr lang="en-US" altLang="ko-KR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10% </a:t>
            </a:r>
            <a:r>
              <a:rPr lang="ko-KR" altLang="en-US" sz="2098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이하로 낮출 수 있을 것으로 기대됨</a:t>
            </a:r>
            <a:endParaRPr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4000" y="981421"/>
            <a:ext cx="9000000" cy="8280001"/>
            <a:chOff x="0" y="-31751"/>
            <a:chExt cx="12950567" cy="11907295"/>
          </a:xfrm>
        </p:grpSpPr>
        <p:sp>
          <p:nvSpPr>
            <p:cNvPr id="3" name="AutoShape 3"/>
            <p:cNvSpPr/>
            <p:nvPr/>
          </p:nvSpPr>
          <p:spPr>
            <a:xfrm>
              <a:off x="8733732" y="5740968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-5400000">
              <a:off x="4320492" y="207666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5400000">
              <a:off x="4383992" y="9767127"/>
              <a:ext cx="4216835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10800000">
              <a:off x="0" y="5959408"/>
              <a:ext cx="3707097" cy="0"/>
            </a:xfrm>
            <a:prstGeom prst="line">
              <a:avLst/>
            </a:prstGeom>
            <a:ln w="63500" cap="rnd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4479329" y="5836218"/>
              <a:ext cx="3962659" cy="396265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441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460659" y="3719837"/>
              <a:ext cx="3962659" cy="396265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479329" y="1873559"/>
              <a:ext cx="3962659" cy="396265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3B535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498000" y="3986045"/>
              <a:ext cx="3962659" cy="396265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12926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98674" y="4617702"/>
              <a:ext cx="1872187" cy="187218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813617" y="2945177"/>
              <a:ext cx="1761982" cy="176198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704176" y="4667424"/>
              <a:ext cx="1610689" cy="161068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675533" y="7197202"/>
              <a:ext cx="1697251" cy="1697251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9408601" y="875147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2739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1743" y="7736420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03024" y="3565283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566151" y="7229680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38019" y="5493590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99528" y="2665056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26344" y="5623058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03. </a:t>
              </a:r>
              <a:r>
                <a:rPr lang="en-US" sz="3500" dirty="0" err="1">
                  <a:solidFill>
                    <a:srgbClr val="FF3A2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기대효과</a:t>
              </a:r>
              <a:endParaRPr lang="en-US" sz="3500" dirty="0">
                <a:solidFill>
                  <a:srgbClr val="FF3A2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향후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개선사항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기대</a:t>
              </a:r>
              <a:r>
                <a:rPr lang="en-US" sz="3500" b="1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효과</a:t>
              </a:r>
              <a:endParaRPr lang="en-US" sz="3500" b="1" dirty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953491" y="236466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방안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4994" b="1" spc="-234" dirty="0">
                  <a:solidFill>
                    <a:srgbClr val="FF3A2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 rot="17453">
            <a:off x="4082543" y="3246019"/>
            <a:ext cx="1910236" cy="29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48970A-B2E3-2B4C-B883-5ABDB665788F}"/>
              </a:ext>
            </a:extLst>
          </p:cNvPr>
          <p:cNvGrpSpPr/>
          <p:nvPr/>
        </p:nvGrpSpPr>
        <p:grpSpPr>
          <a:xfrm>
            <a:off x="1871722" y="2044979"/>
            <a:ext cx="1911498" cy="2379318"/>
            <a:chOff x="2440598" y="1816320"/>
            <a:chExt cx="1911498" cy="2379318"/>
          </a:xfrm>
        </p:grpSpPr>
        <p:sp>
          <p:nvSpPr>
            <p:cNvPr id="5" name="AutoShape 5"/>
            <p:cNvSpPr/>
            <p:nvPr/>
          </p:nvSpPr>
          <p:spPr>
            <a:xfrm rot="10800000">
              <a:off x="2440598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440870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김윤희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40598" y="1816320"/>
              <a:ext cx="1800918" cy="180091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0B5AC84-3B1B-2249-B040-CA15F2795950}"/>
              </a:ext>
            </a:extLst>
          </p:cNvPr>
          <p:cNvGrpSpPr/>
          <p:nvPr/>
        </p:nvGrpSpPr>
        <p:grpSpPr>
          <a:xfrm>
            <a:off x="9525000" y="2044979"/>
            <a:ext cx="1911226" cy="2496861"/>
            <a:chOff x="6276481" y="1698777"/>
            <a:chExt cx="1911226" cy="2496861"/>
          </a:xfrm>
        </p:grpSpPr>
        <p:sp>
          <p:nvSpPr>
            <p:cNvPr id="4" name="AutoShape 4"/>
            <p:cNvSpPr/>
            <p:nvPr/>
          </p:nvSpPr>
          <p:spPr>
            <a:xfrm rot="10800000">
              <a:off x="627648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27648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강주영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26934"/>
            <a:stretch>
              <a:fillRect/>
            </a:stretch>
          </p:blipFill>
          <p:spPr>
            <a:xfrm>
              <a:off x="6627823" y="1698777"/>
              <a:ext cx="1365342" cy="191846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10B829-BD0A-2449-BCE1-FB5C64EC83B7}"/>
              </a:ext>
            </a:extLst>
          </p:cNvPr>
          <p:cNvGrpSpPr/>
          <p:nvPr/>
        </p:nvGrpSpPr>
        <p:grpSpPr>
          <a:xfrm>
            <a:off x="1973104" y="5841097"/>
            <a:ext cx="1911226" cy="2379318"/>
            <a:chOff x="10130711" y="1816320"/>
            <a:chExt cx="1911226" cy="2379318"/>
          </a:xfrm>
        </p:grpSpPr>
        <p:sp>
          <p:nvSpPr>
            <p:cNvPr id="6" name="AutoShape 6"/>
            <p:cNvSpPr/>
            <p:nvPr/>
          </p:nvSpPr>
          <p:spPr>
            <a:xfrm rot="10800000">
              <a:off x="10130711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30711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고아름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28311"/>
            <a:stretch>
              <a:fillRect/>
            </a:stretch>
          </p:blipFill>
          <p:spPr>
            <a:xfrm>
              <a:off x="10350390" y="1816320"/>
              <a:ext cx="1381686" cy="180091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954516" y="3057908"/>
            <a:ext cx="4577388" cy="1181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존재하지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않아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초반에는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어려움을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겪었지만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시행착오를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배워볼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있었습니다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61835" y="6628634"/>
            <a:ext cx="4120165" cy="118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기회를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발전예측을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심도있게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있었고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맡은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모델과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적절한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이해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있었습니다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33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239436"/>
            <a:ext cx="5250323" cy="1579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 발전량 예측 프로젝트에 참여하며 다양한 모델에 대해 고민해보고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깊게 학습할 수 있었던 것이 큰 소득이었습니다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한가지 문제를 해결하기 위해 다양한 모델을 사용해보는 경험을 통해 앞으로 문제해결을 하기 위한 여러가지 모델 학습 방법을 고민하고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도전해볼 수 있을 것 같습니다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95B18807-326D-5446-86CB-E90A8B0B8C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" r="-6437" b="29186"/>
          <a:stretch/>
        </p:blipFill>
        <p:spPr>
          <a:xfrm>
            <a:off x="9876342" y="5943059"/>
            <a:ext cx="1853184" cy="16718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 smtClean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Reference</a:t>
              </a: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34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838200" y="1170930"/>
            <a:ext cx="16687800" cy="9002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손해용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'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탄소중립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어쩌나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지난달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석탄발전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중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57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 가동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중앙일보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https://news.joins.com/article/24123352,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2021.08.08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탄소중립 사회를 향한 그린뉴딜 첫걸음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http://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me.go.kr/home/web/board/read.do?boardMasterId=1&amp;boardId=1385320&amp;menuId=286, </a:t>
            </a:r>
            <a:r>
              <a:rPr lang="en-US" altLang="ko-KR" dirty="0" smtClean="0"/>
              <a:t>2020-07-16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2050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탄소중립시나리오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위원회 초안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 정책브리핑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https://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www.korea.kr/news/pressReleaseView.do?newsId=156465045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2021.08.05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이건오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[2021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 시장전망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그린뉴딜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정책이 태양광 살려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REC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 등 숙제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솔라투데이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://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m.solartodaymag.com/news/articleView.html?idxno=10494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2021.01.05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스마트그리드란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?, KEPCO, 2021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https://home.kepco.co.kr/kepco/KO/C/htmlView/KOCDHP00202.do?menuCd=FN05030502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 발전량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예측제도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도입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산업통상자원부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http://www.motie.go.kr/motie/ne/presse/press2/bbs/bbsView.do?bbs_seq_n=163324&amp;bbs_cd_n=81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차왕철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(2015),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태양광발전에 영향을 미치는 요소 분석을 통한 연간 발전량 예측에 관한 연구</a:t>
            </a:r>
          </a:p>
          <a:p>
            <a:pPr>
              <a:lnSpc>
                <a:spcPts val="5394"/>
              </a:lnSpc>
            </a:pPr>
            <a:endParaRPr lang="en-US" altLang="ko-KR" sz="3000" b="1" spc="-234" dirty="0" smtClean="0">
              <a:solidFill>
                <a:srgbClr val="FF3A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ts val="5394"/>
              </a:lnSpc>
            </a:pPr>
            <a:r>
              <a:rPr lang="ko-KR" altLang="en-US" sz="3000" b="1" spc="-234" dirty="0" smtClean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 </a:t>
            </a:r>
            <a:endParaRPr lang="en-US" altLang="ko-KR" sz="2000" spc="-234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340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 smtClean="0">
                  <a:solidFill>
                    <a:srgbClr val="FF3A2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Reference</a:t>
              </a: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35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838200" y="1170930"/>
            <a:ext cx="1668780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한국남부발전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)_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부산복합자재창고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태양광발전실적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공공데이터포털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www.data.go.kr/data/15043385/fileData.do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기상청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단기예보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조회서비스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공공데이터포털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www.data.go.kr/data/15084084/openapi.do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한국천문연구원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태양고도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공공데이터포털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접속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https://www.data.go.kr/data/15012692/openapi.do</a:t>
            </a:r>
          </a:p>
          <a:p>
            <a:pPr marL="285750" indent="-285750">
              <a:lnSpc>
                <a:spcPts val="5394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김성범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개요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https://youtu.be/ma_L2YRWMHI</a:t>
            </a:r>
            <a:endParaRPr lang="en-US" altLang="ko-KR" sz="3000" b="1" spc="-234" dirty="0" smtClean="0">
              <a:solidFill>
                <a:srgbClr val="FF3A2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ts val="5394"/>
              </a:lnSpc>
            </a:pPr>
            <a:r>
              <a:rPr lang="ko-KR" altLang="en-US" sz="3000" b="1" spc="-234" dirty="0" smtClean="0">
                <a:solidFill>
                  <a:srgbClr val="FF3A2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 </a:t>
            </a:r>
            <a:endParaRPr lang="en-US" altLang="ko-KR" sz="2000" spc="-234" dirty="0">
              <a:solidFill>
                <a:schemeClr val="tx1">
                  <a:lumMod val="85000"/>
                  <a:lumOff val="15000"/>
                </a:schemeClr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1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1286508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656508" y="4276725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560243" y="4242058"/>
            <a:ext cx="514491" cy="702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142177" y="4153232"/>
            <a:ext cx="879810" cy="8798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929070" y="4239763"/>
            <a:ext cx="636089" cy="6766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88988" y="4239763"/>
            <a:ext cx="704454" cy="704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6386297" y="4202926"/>
            <a:ext cx="780424" cy="7804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9368348" y="6399796"/>
            <a:ext cx="898281" cy="6745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1096446" y="6492477"/>
            <a:ext cx="971271" cy="4891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2808148" y="6512788"/>
            <a:ext cx="877933" cy="4485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4666050" y="6437987"/>
            <a:ext cx="704454" cy="5981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16435052" y="6399949"/>
            <a:ext cx="682915" cy="6742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9481656" y="8245047"/>
            <a:ext cx="671667" cy="6606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11255689" y="8257301"/>
            <a:ext cx="652785" cy="6361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788221" y="2392725"/>
            <a:ext cx="917787" cy="6457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4643112" y="2402962"/>
            <a:ext cx="750331" cy="6084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16486334" y="2316976"/>
            <a:ext cx="580352" cy="7804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1191870" y="2375862"/>
            <a:ext cx="780424" cy="6626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9328378" y="2505746"/>
            <a:ext cx="978222" cy="41974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1121279" y="1896418"/>
            <a:ext cx="958889" cy="95888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880415" y="3276600"/>
            <a:ext cx="1082111" cy="10821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5869158" y="97204"/>
            <a:ext cx="2007245" cy="20072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5964822" y="6550146"/>
            <a:ext cx="1301508" cy="13015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5869158" y="8289461"/>
            <a:ext cx="1208016" cy="12080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>
            <a:fillRect/>
          </a:stretch>
        </p:blipFill>
        <p:spPr>
          <a:xfrm>
            <a:off x="3904343" y="664845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>
            <a:fillRect/>
          </a:stretch>
        </p:blipFill>
        <p:spPr>
          <a:xfrm>
            <a:off x="1028700" y="7472226"/>
            <a:ext cx="1841314" cy="178607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rcRect/>
          <a:stretch>
            <a:fillRect/>
          </a:stretch>
        </p:blipFill>
        <p:spPr>
          <a:xfrm>
            <a:off x="698373" y="4983350"/>
            <a:ext cx="1804701" cy="180470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rcRect/>
          <a:stretch>
            <a:fillRect/>
          </a:stretch>
        </p:blipFill>
        <p:spPr>
          <a:xfrm>
            <a:off x="2962374" y="3458338"/>
            <a:ext cx="2341169" cy="234116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rcRect/>
          <a:stretch>
            <a:fillRect/>
          </a:stretch>
        </p:blipFill>
        <p:spPr>
          <a:xfrm>
            <a:off x="3417975" y="1333038"/>
            <a:ext cx="1609202" cy="1542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rcRect/>
          <a:stretch>
            <a:fillRect/>
          </a:stretch>
        </p:blipFill>
        <p:spPr>
          <a:xfrm>
            <a:off x="6473166" y="3747674"/>
            <a:ext cx="1147717" cy="169092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rcRect/>
          <a:stretch>
            <a:fillRect/>
          </a:stretch>
        </p:blipFill>
        <p:spPr>
          <a:xfrm>
            <a:off x="7266330" y="2020602"/>
            <a:ext cx="1437736" cy="143773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rcRect/>
          <a:stretch>
            <a:fillRect/>
          </a:stretch>
        </p:blipFill>
        <p:spPr>
          <a:xfrm>
            <a:off x="7521378" y="5590666"/>
            <a:ext cx="1622622" cy="161856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rcRect/>
          <a:stretch>
            <a:fillRect/>
          </a:stretch>
        </p:blipFill>
        <p:spPr>
          <a:xfrm>
            <a:off x="12929070" y="7736570"/>
            <a:ext cx="1760907" cy="176090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rcRect/>
          <a:stretch>
            <a:fillRect/>
          </a:stretch>
        </p:blipFill>
        <p:spPr>
          <a:xfrm>
            <a:off x="9144000" y="173842"/>
            <a:ext cx="1507038" cy="15070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rcRect/>
          <a:stretch>
            <a:fillRect/>
          </a:stretch>
        </p:blipFill>
        <p:spPr>
          <a:xfrm>
            <a:off x="1846829" y="275181"/>
            <a:ext cx="1495735" cy="15070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rcRect/>
          <a:stretch>
            <a:fillRect/>
          </a:stretch>
        </p:blipFill>
        <p:spPr>
          <a:xfrm>
            <a:off x="15677601" y="7880012"/>
            <a:ext cx="1617466" cy="1617466"/>
          </a:xfrm>
          <a:prstGeom prst="rect">
            <a:avLst/>
          </a:prstGeom>
        </p:spPr>
      </p:pic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3902949E-5874-1247-AB2A-FD23D2AD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0426CAE7-491F-994D-9E3E-8B54A88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BAD0345-1CAA-BF42-9DC3-42B85856E638}"/>
              </a:ext>
            </a:extLst>
          </p:cNvPr>
          <p:cNvSpPr/>
          <p:nvPr/>
        </p:nvSpPr>
        <p:spPr>
          <a:xfrm>
            <a:off x="1019175" y="9003342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10962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예상되는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TOE (Tons of Equivalent ): </a:t>
            </a:r>
            <a:r>
              <a:rPr lang="en-US" sz="1400" dirty="0" err="1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탄소환산톤</a:t>
            </a:r>
            <a:endParaRPr lang="en-US" sz="1400" dirty="0">
              <a:solidFill>
                <a:srgbClr val="0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3020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86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</a:t>
            </a:r>
            <a:endParaRPr lang="en-US" sz="2868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86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8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868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9144000" y="2161756"/>
            <a:ext cx="7010400" cy="36857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4000" y="5968678"/>
            <a:ext cx="7239000" cy="2913444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10285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>
              <a:lnSpc>
                <a:spcPts val="2106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07411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915400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197583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8063766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213084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732134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650013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454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414965" y="3932452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835291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835291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609925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6099251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765898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643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900084" y="3920793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999135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999135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263094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333202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10088457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979025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943684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464436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6099251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182943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568589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385079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705238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913878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754872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754872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886820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617340" y="4824764"/>
            <a:ext cx="18307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88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날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973993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296399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참여대상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재생에너지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 </a:t>
            </a: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발전량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 </a:t>
            </a: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예측제도란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?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E36AFD-8FD5-4512-A6B1-B42B1491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00264"/>
            <a:ext cx="16459200" cy="76251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1903</Words>
  <Application>Microsoft Office PowerPoint</Application>
  <PresentationFormat>사용자 지정</PresentationFormat>
  <Paragraphs>481</Paragraphs>
  <Slides>38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나눔스퀘어_ac ExtraBold</vt:lpstr>
      <vt:lpstr>NanumSquareOTF Bold</vt:lpstr>
      <vt:lpstr>Gungsuh</vt:lpstr>
      <vt:lpstr>Wingdings</vt:lpstr>
      <vt:lpstr>나눔스퀘어_ac Light</vt:lpstr>
      <vt:lpstr>NanumSquareOTF ExtraBold</vt:lpstr>
      <vt:lpstr>Arial</vt:lpstr>
      <vt:lpstr>NanumSquareOTF Light</vt:lpstr>
      <vt:lpstr>NanumSquareOTF</vt:lpstr>
      <vt:lpstr>IBM Plex Sans KR</vt:lpstr>
      <vt:lpstr>나눔스퀘어_ac</vt:lpstr>
      <vt:lpstr>나눔스퀘어_ac Bold</vt:lpstr>
      <vt:lpstr>Britannic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35</cp:revision>
  <dcterms:created xsi:type="dcterms:W3CDTF">2006-08-16T00:00:00Z</dcterms:created>
  <dcterms:modified xsi:type="dcterms:W3CDTF">2021-08-18T08:12:05Z</dcterms:modified>
  <dc:identifier>DAEnQ-0vn80</dc:identifier>
</cp:coreProperties>
</file>